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256" r:id="rId2"/>
    <p:sldId id="358" r:id="rId3"/>
    <p:sldId id="287" r:id="rId4"/>
    <p:sldId id="341" r:id="rId5"/>
    <p:sldId id="342" r:id="rId6"/>
    <p:sldId id="320" r:id="rId7"/>
    <p:sldId id="343" r:id="rId8"/>
    <p:sldId id="335" r:id="rId9"/>
    <p:sldId id="323" r:id="rId10"/>
    <p:sldId id="351" r:id="rId11"/>
    <p:sldId id="324" r:id="rId12"/>
    <p:sldId id="350" r:id="rId13"/>
    <p:sldId id="357" r:id="rId14"/>
    <p:sldId id="315" r:id="rId15"/>
    <p:sldId id="344" r:id="rId16"/>
    <p:sldId id="345" r:id="rId17"/>
    <p:sldId id="346" r:id="rId18"/>
    <p:sldId id="347" r:id="rId19"/>
    <p:sldId id="348" r:id="rId20"/>
    <p:sldId id="352" r:id="rId21"/>
    <p:sldId id="353" r:id="rId22"/>
    <p:sldId id="354" r:id="rId23"/>
    <p:sldId id="355" r:id="rId24"/>
    <p:sldId id="356" r:id="rId25"/>
    <p:sldId id="314" r:id="rId2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67" autoAdjust="0"/>
    <p:restoredTop sz="94660"/>
  </p:normalViewPr>
  <p:slideViewPr>
    <p:cSldViewPr>
      <p:cViewPr varScale="1">
        <p:scale>
          <a:sx n="64" d="100"/>
          <a:sy n="64" d="100"/>
        </p:scale>
        <p:origin x="159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CD01-F9CE-4C44-9F78-7DBF3D9CB33F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9679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CD01-F9CE-4C44-9F78-7DBF3D9CB33F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564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Variable aléatoire</a:t>
            </a:r>
            <a:br>
              <a:rPr lang="fr-FR" sz="8900" dirty="0"/>
            </a:br>
            <a:r>
              <a:rPr lang="fr-FR"/>
              <a:t>Série 7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533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602000" y="2554169"/>
              <a:ext cx="594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602000" y="2554169"/>
              <a:ext cx="594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1" r="-176056" b="-1100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101351" r="-176056" b="-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/>
              <p:nvPr/>
            </p:nvSpPr>
            <p:spPr>
              <a:xfrm>
                <a:off x="14087" y="4869160"/>
                <a:ext cx="9129914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4000" i="0" dirty="0">
                    <a:latin typeface="+mj-lt"/>
                  </a:rPr>
                  <a:t>C</a:t>
                </a:r>
                <a:r>
                  <a:rPr lang="fr-FR" sz="4000" b="0" i="0" dirty="0">
                    <a:latin typeface="+mj-lt"/>
                  </a:rPr>
                  <a:t>alculer l′espérance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000" b="0" i="0" dirty="0" smtClean="0">
                        <a:latin typeface="Cambria Math" panose="02040503050406030204" pitchFamily="18" charset="0"/>
                      </a:rPr>
                      <m:t>E</m:t>
                    </m:r>
                    <m:r>
                      <a:rPr lang="fr-FR" sz="4000" b="0" i="0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fr-FR" sz="4000" b="0" i="0" dirty="0" smtClean="0">
                        <a:latin typeface="Cambria Math" panose="02040503050406030204" pitchFamily="18" charset="0"/>
                      </a:rPr>
                      <m:t>X</m:t>
                    </m:r>
                    <m:r>
                      <a:rPr lang="fr-FR" sz="4000" b="0" i="0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4000" b="0" i="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000" b="0" i="0" smtClean="0">
                        <a:latin typeface="Cambria Math" panose="02040503050406030204" pitchFamily="18" charset="0"/>
                      </a:rPr>
                      <m:t>puis</m:t>
                    </m:r>
                    <m:r>
                      <a:rPr lang="fr-FR" sz="40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4000" b="0" i="0" smtClean="0">
                        <a:latin typeface="Cambria Math" panose="02040503050406030204" pitchFamily="18" charset="0"/>
                      </a:rPr>
                      <m:t>la</m:t>
                    </m:r>
                    <m:r>
                      <a:rPr lang="fr-FR" sz="40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4000" b="0" i="0" smtClean="0">
                        <a:latin typeface="Cambria Math" panose="02040503050406030204" pitchFamily="18" charset="0"/>
                      </a:rPr>
                      <m:t>variance</m:t>
                    </m:r>
                    <m:r>
                      <a:rPr lang="fr-FR" sz="40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4000" b="0" i="0" smtClean="0">
                        <a:latin typeface="Cambria Math" panose="02040503050406030204" pitchFamily="18" charset="0"/>
                      </a:rPr>
                      <m:t>V</m:t>
                    </m:r>
                    <m:r>
                      <a:rPr lang="fr-FR" sz="4000" b="0" i="0" smtClean="0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fr-FR" sz="4000" b="0" i="0" smtClean="0">
                        <a:latin typeface="Cambria Math" panose="02040503050406030204" pitchFamily="18" charset="0"/>
                      </a:rPr>
                      <m:t>X</m:t>
                    </m:r>
                    <m:r>
                      <a:rPr lang="fr-FR" sz="4000" b="0" i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fr-FR" sz="4000" dirty="0"/>
              </a:p>
            </p:txBody>
          </p:sp>
        </mc:Choice>
        <mc:Fallback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87" y="4869160"/>
                <a:ext cx="9129914" cy="1323439"/>
              </a:xfrm>
              <a:prstGeom prst="rect">
                <a:avLst/>
              </a:prstGeom>
              <a:blipFill>
                <a:blip r:embed="rId3"/>
                <a:stretch>
                  <a:fillRect t="-829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73376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971369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000" dirty="0">
                <a:latin typeface="Cambria Math" panose="02040503050406030204" pitchFamily="18" charset="0"/>
                <a:ea typeface="Cambria Math" panose="02040503050406030204" pitchFamily="18" charset="0"/>
              </a:rPr>
              <a:t>On considère le programme suivant écrit en Python :</a:t>
            </a:r>
          </a:p>
          <a:p>
            <a:pPr marL="0" indent="0">
              <a:buNone/>
            </a:pP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F8A13F2-F42B-4763-A5DA-ED232DFC966D}"/>
              </a:ext>
            </a:extLst>
          </p:cNvPr>
          <p:cNvSpPr txBox="1"/>
          <p:nvPr/>
        </p:nvSpPr>
        <p:spPr>
          <a:xfrm>
            <a:off x="2819052" y="2528161"/>
            <a:ext cx="4570995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6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V_X</a:t>
            </a:r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=[0,1,2,3,4]</a:t>
            </a:r>
          </a:p>
          <a:p>
            <a:r>
              <a:rPr lang="fr-FR" sz="26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P_X</a:t>
            </a:r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=[0.1,0.2,0.3,0.2,0.2]</a:t>
            </a:r>
          </a:p>
          <a:p>
            <a:r>
              <a:rPr lang="fr-FR" sz="26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def</a:t>
            </a:r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Esp ( ) :</a:t>
            </a:r>
          </a:p>
          <a:p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E=0</a:t>
            </a:r>
          </a:p>
          <a:p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for i in range(</a:t>
            </a:r>
            <a:r>
              <a:rPr lang="fr-FR" sz="26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len</a:t>
            </a:r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</a:t>
            </a:r>
            <a:r>
              <a:rPr lang="fr-FR" sz="26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V_X</a:t>
            </a:r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)):</a:t>
            </a:r>
          </a:p>
          <a:p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	E= …</a:t>
            </a:r>
          </a:p>
          <a:p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return E</a:t>
            </a:r>
            <a:endParaRPr lang="fr-FR" sz="2600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2A3CE8C8-FEA9-41DA-A7E8-E1524203B483}"/>
              </a:ext>
            </a:extLst>
          </p:cNvPr>
          <p:cNvSpPr txBox="1">
            <a:spLocks/>
          </p:cNvSpPr>
          <p:nvPr/>
        </p:nvSpPr>
        <p:spPr>
          <a:xfrm>
            <a:off x="179512" y="5301208"/>
            <a:ext cx="8712968" cy="131578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200" dirty="0">
                <a:latin typeface="+mj-lt"/>
              </a:rPr>
              <a:t>Compléter la ligne pour que ce programme renvoie l’espérance de la variable aléatoire définie par </a:t>
            </a:r>
            <a:r>
              <a:rPr lang="fr-FR" sz="3200" dirty="0" err="1">
                <a:latin typeface="+mj-lt"/>
              </a:rPr>
              <a:t>V_X</a:t>
            </a:r>
            <a:endParaRPr lang="fr-FR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878851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971369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000" dirty="0">
                <a:latin typeface="Cambria Math" panose="02040503050406030204" pitchFamily="18" charset="0"/>
                <a:ea typeface="Cambria Math" panose="02040503050406030204" pitchFamily="18" charset="0"/>
              </a:rPr>
              <a:t>On considère le programme suivant écrit en Python :</a:t>
            </a:r>
          </a:p>
          <a:p>
            <a:pPr marL="0" indent="0">
              <a:buNone/>
            </a:pP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F8A13F2-F42B-4763-A5DA-ED232DFC966D}"/>
              </a:ext>
            </a:extLst>
          </p:cNvPr>
          <p:cNvSpPr txBox="1"/>
          <p:nvPr/>
        </p:nvSpPr>
        <p:spPr>
          <a:xfrm>
            <a:off x="2819052" y="2528161"/>
            <a:ext cx="4570995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6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V_X</a:t>
            </a:r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=[0,1,2,3,4]</a:t>
            </a:r>
          </a:p>
          <a:p>
            <a:r>
              <a:rPr lang="fr-FR" sz="26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P_X</a:t>
            </a:r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=[0.1,0.2,0.3,0.2,0.2]</a:t>
            </a:r>
          </a:p>
          <a:p>
            <a:r>
              <a:rPr lang="fr-FR" sz="26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def</a:t>
            </a:r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Var ( ):</a:t>
            </a:r>
          </a:p>
          <a:p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V=0</a:t>
            </a:r>
          </a:p>
          <a:p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for i in range(</a:t>
            </a:r>
            <a:r>
              <a:rPr lang="fr-FR" sz="26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len</a:t>
            </a:r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</a:t>
            </a:r>
            <a:r>
              <a:rPr lang="fr-FR" sz="26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V_X</a:t>
            </a:r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)):</a:t>
            </a:r>
          </a:p>
          <a:p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	V= …</a:t>
            </a:r>
          </a:p>
          <a:p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return V</a:t>
            </a:r>
            <a:endParaRPr lang="fr-FR" sz="2600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2A3CE8C8-FEA9-41DA-A7E8-E1524203B483}"/>
              </a:ext>
            </a:extLst>
          </p:cNvPr>
          <p:cNvSpPr txBox="1">
            <a:spLocks/>
          </p:cNvSpPr>
          <p:nvPr/>
        </p:nvSpPr>
        <p:spPr>
          <a:xfrm>
            <a:off x="179512" y="5301208"/>
            <a:ext cx="8712968" cy="1315780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200" dirty="0">
                <a:latin typeface="+mj-lt"/>
              </a:rPr>
              <a:t>Compléter la ligne pour que ce programme renvoie la variance de la variable aléatoire définie par </a:t>
            </a:r>
            <a:r>
              <a:rPr lang="fr-FR" sz="3200" dirty="0" err="1">
                <a:latin typeface="+mj-lt"/>
              </a:rPr>
              <a:t>V_X</a:t>
            </a:r>
            <a:r>
              <a:rPr lang="fr-FR" sz="3200" dirty="0">
                <a:latin typeface="+mj-lt"/>
              </a:rPr>
              <a:t>,</a:t>
            </a:r>
          </a:p>
          <a:p>
            <a:pPr marL="0" indent="0">
              <a:buNone/>
            </a:pPr>
            <a:r>
              <a:rPr lang="fr-FR" sz="3200" dirty="0">
                <a:latin typeface="+mj-lt"/>
              </a:rPr>
              <a:t>sachant que l’espérance est 2,6.</a:t>
            </a:r>
          </a:p>
        </p:txBody>
      </p:sp>
    </p:spTree>
    <p:extLst>
      <p:ext uri="{BB962C8B-B14F-4D97-AF65-F5344CB8AC3E}">
        <p14:creationId xmlns:p14="http://schemas.microsoft.com/office/powerpoint/2010/main" val="30996871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>
            <a:extLst>
              <a:ext uri="{FF2B5EF4-FFF2-40B4-BE49-F238E27FC236}">
                <a16:creationId xmlns:a16="http://schemas.microsoft.com/office/drawing/2014/main" id="{BE1D3F27-B1DB-44C7-BE05-F129205B48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855" y="2059238"/>
            <a:ext cx="7304746" cy="3340761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3D3D5237-9C4C-4038-89F9-F0B97B118A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7544" y="1483381"/>
            <a:ext cx="8229600" cy="150891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r-FR" sz="3200" dirty="0">
                <a:latin typeface="+mj-lt"/>
              </a:rPr>
              <a:t>On a représenté deux variables aléatoires X e</a:t>
            </a:r>
            <a:r>
              <a:rPr lang="fr-FR" sz="3600" dirty="0">
                <a:latin typeface="+mj-lt"/>
              </a:rPr>
              <a:t>t Y.</a:t>
            </a:r>
          </a:p>
          <a:p>
            <a:pPr marL="0" indent="0">
              <a:buNone/>
              <a:tabLst>
                <a:tab pos="7720013" algn="l"/>
              </a:tabLst>
            </a:pPr>
            <a:r>
              <a:rPr lang="fr-FR" sz="3600" dirty="0">
                <a:latin typeface="+mj-lt"/>
              </a:rPr>
              <a:t>X	Y</a:t>
            </a:r>
          </a:p>
          <a:p>
            <a:pPr marL="0" indent="0" algn="ctr">
              <a:buNone/>
            </a:pPr>
            <a:endParaRPr lang="fr-FR" sz="3600" dirty="0">
              <a:latin typeface="+mj-lt"/>
            </a:endParaRPr>
          </a:p>
        </p:txBody>
      </p:sp>
      <p:sp>
        <p:nvSpPr>
          <p:cNvPr id="11" name="Espace réservé du contenu 7">
            <a:extLst>
              <a:ext uri="{FF2B5EF4-FFF2-40B4-BE49-F238E27FC236}">
                <a16:creationId xmlns:a16="http://schemas.microsoft.com/office/drawing/2014/main" id="{43D35420-1268-41D8-B7D8-1E2CD801C099}"/>
              </a:ext>
            </a:extLst>
          </p:cNvPr>
          <p:cNvSpPr txBox="1">
            <a:spLocks/>
          </p:cNvSpPr>
          <p:nvPr/>
        </p:nvSpPr>
        <p:spPr>
          <a:xfrm>
            <a:off x="971600" y="5400000"/>
            <a:ext cx="7200800" cy="114300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fr-FR" sz="3600" dirty="0">
                <a:latin typeface="+mj-lt"/>
              </a:rPr>
              <a:t>Comparer leurs espérances et leurs écarts-types</a:t>
            </a:r>
          </a:p>
        </p:txBody>
      </p:sp>
    </p:spTree>
    <p:extLst>
      <p:ext uri="{BB962C8B-B14F-4D97-AF65-F5344CB8AC3E}">
        <p14:creationId xmlns:p14="http://schemas.microsoft.com/office/powerpoint/2010/main" val="7772994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83122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602000" y="2529000"/>
              <a:ext cx="594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7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602000" y="2529000"/>
              <a:ext cx="594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1" r="-176056" b="-1100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7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101351" r="-176056" b="-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45DA5B1E-27A6-41ED-BAAB-98EFEB205AD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2000" y="4860000"/>
                <a:ext cx="8280000" cy="144000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36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E</m:t>
                      </m:r>
                      <m:d>
                        <m:dPr>
                          <m:ctrlP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fr-FR" sz="3600" b="0" i="0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</m:d>
                      <m:r>
                        <a:rPr lang="fr-FR" sz="36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×0,4+1×0,2+7×0,4</m:t>
                      </m:r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3600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E</m:t>
                      </m:r>
                      <m:d>
                        <m:dPr>
                          <m:ctrlPr>
                            <a:rPr lang="fr-FR" sz="3600" i="1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fr-FR" sz="3600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</m:d>
                      <m:r>
                        <a:rPr lang="fr-FR" sz="3600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45DA5B1E-27A6-41ED-BAAB-98EFEB205A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00" y="4860000"/>
                <a:ext cx="8280000" cy="1440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452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602000" y="2529000"/>
              <a:ext cx="594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602000" y="2529000"/>
              <a:ext cx="594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1" r="-176056" b="-1100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101351" r="-176056" b="-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024AD60E-2A87-441E-9E3A-D5DAD285447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2000" y="4860000"/>
                <a:ext cx="8280000" cy="144000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36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E</m:t>
                      </m:r>
                      <m:d>
                        <m:dPr>
                          <m:ctrlP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fr-FR" sz="3600" b="0" i="0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</m:d>
                      <m:r>
                        <a:rPr lang="fr-FR" sz="36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−1</m:t>
                      </m:r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×0,5+0×0,3+3×0,2</m:t>
                      </m:r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3600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E</m:t>
                      </m:r>
                      <m:d>
                        <m:dPr>
                          <m:ctrlPr>
                            <a:rPr lang="fr-FR" sz="3600" i="1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fr-FR" sz="3600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</m:d>
                      <m:r>
                        <a:rPr lang="fr-FR" sz="3600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0,1</m:t>
                      </m:r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024AD60E-2A87-441E-9E3A-D5DAD28544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00" y="4860000"/>
                <a:ext cx="8280000" cy="1440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38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602000" y="2529000"/>
              <a:ext cx="594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602000" y="2529000"/>
              <a:ext cx="594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1" r="-176056" b="-1100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101351" r="-176056" b="-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03DA09B6-C96A-4167-B2AE-695749D0DBD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2000" y="4860000"/>
                <a:ext cx="8280000" cy="144000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36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E</m:t>
                      </m:r>
                      <m:d>
                        <m:dPr>
                          <m:ctrlP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fr-FR" sz="3600" b="0" i="0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</m:d>
                      <m:r>
                        <a:rPr lang="fr-FR" sz="36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−0,5</m:t>
                      </m:r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+0,3+0,6</m:t>
                      </m:r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3600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E</m:t>
                      </m:r>
                      <m:d>
                        <m:dPr>
                          <m:ctrlPr>
                            <a:rPr lang="fr-FR" sz="3600" i="1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fr-FR" sz="3600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</m:d>
                      <m:r>
                        <a:rPr lang="fr-FR" sz="3600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0,4</m:t>
                      </m:r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03DA09B6-C96A-4167-B2AE-695749D0DB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00" y="4860000"/>
                <a:ext cx="8280000" cy="1440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98922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9640832"/>
                  </p:ext>
                </p:extLst>
              </p:nvPr>
            </p:nvGraphicFramePr>
            <p:xfrm>
              <a:off x="972000" y="2529000"/>
              <a:ext cx="7200000" cy="201855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9640832"/>
                  </p:ext>
                </p:extLst>
              </p:nvPr>
            </p:nvGraphicFramePr>
            <p:xfrm>
              <a:off x="972000" y="2529000"/>
              <a:ext cx="7200000" cy="201855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6" r="-234085" b="-1263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111855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80978" r="-234085" b="-16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72816" t="-80978" r="-303398" b="-16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71498" t="-80978" r="-201932" b="-16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371498" t="-80978" r="-101932" b="-16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471498" t="-80978" r="-1932" b="-16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103CE908-0836-4B1A-B196-2B18B36835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2000" y="4860000"/>
                <a:ext cx="8280000" cy="1440000"/>
              </a:xfrm>
              <a:prstGeom prst="rect">
                <a:avLst/>
              </a:prstGeom>
            </p:spPr>
            <p:txBody>
              <a:bodyPr vert="horz">
                <a:normAutofit fontScale="925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36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E</m:t>
                      </m:r>
                      <m:d>
                        <m:dPr>
                          <m:ctrlP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fr-FR" sz="3600" b="0" i="0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</m:d>
                      <m:r>
                        <a:rPr lang="fr-FR" sz="36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3600" i="1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sz="3600" i="1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fr-FR" sz="3600" i="1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i="1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i="1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36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+3</m:t>
                      </m:r>
                      <m:r>
                        <a:rPr lang="fr-FR" sz="3600" i="1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fr-FR" sz="3600" i="1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i="1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i="1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+4</m:t>
                      </m:r>
                      <m:r>
                        <a:rPr lang="fr-FR" sz="3600" i="1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fr-FR" sz="3600" i="1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i="1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i="1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103CE908-0836-4B1A-B196-2B18B36835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00" y="4860000"/>
                <a:ext cx="8280000" cy="1440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6211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972000" y="2529000"/>
              <a:ext cx="7200000" cy="202210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972000" y="2529000"/>
              <a:ext cx="7200000" cy="202210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6" r="-234085" b="-1263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1122109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80541" r="-234085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72816" t="-80541" r="-303398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71498" t="-80541" r="-201932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371498" t="-80541" r="-101932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471498" t="-80541" r="-1932" b="-10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0E958BAB-9282-474E-9E2B-E1E58FEFC16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2000" y="4860000"/>
                <a:ext cx="8280000" cy="144000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36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E</m:t>
                      </m:r>
                      <m:d>
                        <m:dPr>
                          <m:ctrlP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fr-FR" sz="3600" b="0" i="0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</m:d>
                      <m:r>
                        <a:rPr lang="fr-FR" sz="36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0E958BAB-9282-474E-9E2B-E1E58FEFC1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00" y="4860000"/>
                <a:ext cx="8280000" cy="1440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Ellipse 3">
            <a:extLst>
              <a:ext uri="{FF2B5EF4-FFF2-40B4-BE49-F238E27FC236}">
                <a16:creationId xmlns:a16="http://schemas.microsoft.com/office/drawing/2014/main" id="{1D740409-282A-4B54-B924-D28C5062619D}"/>
              </a:ext>
            </a:extLst>
          </p:cNvPr>
          <p:cNvSpPr/>
          <p:nvPr/>
        </p:nvSpPr>
        <p:spPr>
          <a:xfrm>
            <a:off x="3275856" y="2529000"/>
            <a:ext cx="936104" cy="212413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C5293013-8E29-4AA0-8CC0-26668A9BB7FC}"/>
              </a:ext>
            </a:extLst>
          </p:cNvPr>
          <p:cNvSpPr/>
          <p:nvPr/>
        </p:nvSpPr>
        <p:spPr>
          <a:xfrm>
            <a:off x="7030616" y="2520092"/>
            <a:ext cx="936104" cy="212413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199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63272" cy="1143000"/>
          </a:xfrm>
        </p:spPr>
        <p:txBody>
          <a:bodyPr>
            <a:noAutofit/>
          </a:bodyPr>
          <a:lstStyle/>
          <a:p>
            <a:pPr algn="ctr"/>
            <a:r>
              <a:rPr lang="fr-FR" sz="4200" dirty="0"/>
              <a:t>Calculer une espérance mathématique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191744"/>
          </a:xfrm>
        </p:spPr>
        <p:txBody>
          <a:bodyPr/>
          <a:lstStyle/>
          <a:p>
            <a:pPr marL="0" indent="0" algn="ctr">
              <a:buNone/>
            </a:pPr>
            <a:r>
              <a:rPr lang="fr-FR" altLang="fr-FR" sz="3600" dirty="0"/>
              <a:t>Dans chacun des cas suivants, on donne la loi de probabilité d’une variable aléatoire X. </a:t>
            </a:r>
          </a:p>
          <a:p>
            <a:pPr marL="0" indent="0" algn="ctr">
              <a:buNone/>
            </a:pPr>
            <a:br>
              <a:rPr lang="fr-FR" altLang="fr-FR" sz="3600" dirty="0"/>
            </a:br>
            <a:r>
              <a:rPr lang="fr-FR" altLang="fr-FR" sz="3600" dirty="0"/>
              <a:t>Calculer mentalement l’espérance mathématique E(X).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328172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2"/>
          </p:nvPr>
        </p:nvSpPr>
        <p:spPr>
          <a:xfrm>
            <a:off x="520778" y="2041794"/>
            <a:ext cx="4248472" cy="1557424"/>
          </a:xfrm>
        </p:spPr>
        <p:txBody>
          <a:bodyPr/>
          <a:lstStyle/>
          <a:p>
            <a:pPr marL="0" indent="0">
              <a:buNone/>
            </a:pPr>
            <a:r>
              <a:rPr lang="fr-FR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Déterminer le prix de participation pour que le jeu soit équitable.</a:t>
            </a:r>
            <a:endParaRPr lang="fr-FR" sz="3200" dirty="0"/>
          </a:p>
        </p:txBody>
      </p:sp>
      <p:pic>
        <p:nvPicPr>
          <p:cNvPr id="10" name="Espace réservé du contenu 9">
            <a:extLst>
              <a:ext uri="{FF2B5EF4-FFF2-40B4-BE49-F238E27FC236}">
                <a16:creationId xmlns:a16="http://schemas.microsoft.com/office/drawing/2014/main" id="{9F7FAE9A-FE45-4E36-BA5A-8643F9BDE993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92080" y="1268760"/>
            <a:ext cx="3203496" cy="32120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7">
                <a:extLst>
                  <a:ext uri="{FF2B5EF4-FFF2-40B4-BE49-F238E27FC236}">
                    <a16:creationId xmlns:a16="http://schemas.microsoft.com/office/drawing/2014/main" id="{177C59AD-7039-44D5-8C54-2D684CF8B2E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1902" y="3806090"/>
                <a:ext cx="6851104" cy="2897976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 2"/>
                  <a:buNone/>
                </a:pPr>
                <a:r>
                  <a:rPr lang="fr-FR" sz="3600" dirty="0">
                    <a:solidFill>
                      <a:srgbClr val="00B050"/>
                    </a:solidFill>
                    <a:latin typeface="+mj-lt"/>
                  </a:rPr>
                  <a:t>Soit </a:t>
                </a:r>
                <a14:m>
                  <m:oMath xmlns:m="http://schemas.openxmlformats.org/officeDocument/2006/math">
                    <m:r>
                      <a:rPr lang="fr-FR" sz="3600" i="1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fr-FR" sz="3600" dirty="0">
                    <a:solidFill>
                      <a:srgbClr val="00B050"/>
                    </a:solidFill>
                    <a:latin typeface="+mj-lt"/>
                  </a:rPr>
                  <a:t> la mise.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fr-FR" sz="32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d>
                      <m:dPr>
                        <m:ctrlP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5−</m:t>
                        </m:r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  <m:r>
                      <a:rPr lang="fr-FR" sz="32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fr-FR" sz="3200" dirty="0">
                    <a:solidFill>
                      <a:srgbClr val="00B05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d>
                      <m:dPr>
                        <m:ctrlPr>
                          <a:rPr lang="fr-FR" sz="32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  <m:r>
                      <a:rPr lang="fr-FR" sz="32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fr-FR" sz="32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  <m:r>
                      <a:rPr lang="fr-FR" sz="32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fr-FR" sz="3200" dirty="0">
                  <a:solidFill>
                    <a:srgbClr val="00B050"/>
                  </a:solidFill>
                  <a:latin typeface="+mj-lt"/>
                </a:endParaRP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rgbClr val="00B050"/>
                    </a:solidFill>
                    <a:latin typeface="+mj-lt"/>
                  </a:rPr>
                  <a:t>Donc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fr-FR" sz="32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=1,5</m:t>
                    </m:r>
                  </m:oMath>
                </a14:m>
                <a:endParaRPr lang="fr-FR" sz="3200" b="0" dirty="0">
                  <a:solidFill>
                    <a:srgbClr val="00B050"/>
                  </a:solidFill>
                  <a:latin typeface="+mj-lt"/>
                </a:endParaRP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rgbClr val="00B050"/>
                    </a:solidFill>
                    <a:latin typeface="+mj-lt"/>
                  </a:rPr>
                  <a:t>La mise doit être de 1€50.</a:t>
                </a:r>
              </a:p>
            </p:txBody>
          </p:sp>
        </mc:Choice>
        <mc:Fallback xmlns="">
          <p:sp>
            <p:nvSpPr>
              <p:cNvPr id="5" name="Espace réservé du contenu 7">
                <a:extLst>
                  <a:ext uri="{FF2B5EF4-FFF2-40B4-BE49-F238E27FC236}">
                    <a16:creationId xmlns:a16="http://schemas.microsoft.com/office/drawing/2014/main" id="{177C59AD-7039-44D5-8C54-2D684CF8B2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902" y="3806090"/>
                <a:ext cx="6851104" cy="2897976"/>
              </a:xfrm>
              <a:prstGeom prst="rect">
                <a:avLst/>
              </a:prstGeom>
              <a:blipFill>
                <a:blip r:embed="rId3"/>
                <a:stretch>
                  <a:fillRect l="-2758" t="-315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90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602000" y="2554169"/>
              <a:ext cx="594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602000" y="2554169"/>
              <a:ext cx="594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1" r="-176056" b="-1100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101351" r="-176056" b="-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/>
              <p:nvPr/>
            </p:nvSpPr>
            <p:spPr>
              <a:xfrm>
                <a:off x="360000" y="4581128"/>
                <a:ext cx="8424000" cy="20621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200" b="0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E</m:t>
                    </m:r>
                    <m:d>
                      <m:dPr>
                        <m:ctrlPr>
                          <a:rPr lang="fr-FR" sz="32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fr-FR" sz="3200" b="0" i="0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d>
                    <m:r>
                      <a:rPr lang="fr-FR" sz="3200" b="0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=0,2+0,8=1</m:t>
                    </m:r>
                  </m:oMath>
                </a14:m>
                <a:r>
                  <a:rPr lang="fr-FR" sz="3200" b="0" i="0" dirty="0">
                    <a:solidFill>
                      <a:srgbClr val="00B050"/>
                    </a:solidFill>
                    <a:latin typeface="+mj-lt"/>
                  </a:rPr>
                  <a:t> </a:t>
                </a:r>
              </a:p>
              <a:p>
                <a:r>
                  <a:rPr lang="fr-FR" sz="3200" b="0" i="0" dirty="0">
                    <a:solidFill>
                      <a:srgbClr val="00B050"/>
                    </a:solidFill>
                    <a:latin typeface="+mj-lt"/>
                  </a:rPr>
                  <a:t> </a:t>
                </a: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28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V</m:t>
                    </m:r>
                    <m:d>
                      <m:dPr>
                        <m:ctrlPr>
                          <a:rPr lang="fr-FR" sz="2800" b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fr-FR" sz="28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d>
                    <m:r>
                      <a:rPr lang="fr-FR" sz="28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0,4</m:t>
                    </m:r>
                    <m:r>
                      <a:rPr lang="fr-FR" sz="2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fr-FR" sz="2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2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2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0−1</m:t>
                            </m:r>
                          </m:e>
                        </m:d>
                      </m:e>
                      <m:sup>
                        <m:r>
                          <a:rPr lang="fr-FR" sz="2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fr-FR" sz="2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+0,2×</m:t>
                    </m:r>
                    <m:sSup>
                      <m:sSupPr>
                        <m:ctrlPr>
                          <a:rPr lang="fr-FR" sz="2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e>
                      <m:sup>
                        <m:r>
                          <a:rPr lang="fr-FR" sz="2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fr-FR" sz="2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+0,4×</m:t>
                    </m:r>
                    <m:sSup>
                      <m:sSupPr>
                        <m:ctrlPr>
                          <a:rPr lang="fr-FR" sz="2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2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2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2−1</m:t>
                            </m:r>
                          </m:e>
                        </m:d>
                      </m:e>
                      <m:sup>
                        <m:r>
                          <a:rPr lang="fr-FR" sz="2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3200" b="0" dirty="0">
                    <a:solidFill>
                      <a:srgbClr val="00B050"/>
                    </a:solidFill>
                    <a:ea typeface="Cambria Math" panose="02040503050406030204" pitchFamily="18" charset="0"/>
                  </a:rPr>
                  <a:t> </a:t>
                </a: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2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d>
                      <m:dPr>
                        <m:ctrlPr>
                          <a:rPr lang="fr-FR" sz="3200" b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X</m:t>
                        </m:r>
                      </m:e>
                    </m:d>
                    <m:r>
                      <a:rPr lang="fr-FR" sz="32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=0,8 </m:t>
                    </m:r>
                  </m:oMath>
                </a14:m>
                <a:r>
                  <a:rPr lang="fr-FR" sz="3200" b="0" dirty="0">
                    <a:solidFill>
                      <a:srgbClr val="00B050"/>
                    </a:solidFill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00" y="4581128"/>
                <a:ext cx="8424000" cy="206210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7735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971369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000" dirty="0">
                <a:latin typeface="Cambria Math" panose="02040503050406030204" pitchFamily="18" charset="0"/>
                <a:ea typeface="Cambria Math" panose="02040503050406030204" pitchFamily="18" charset="0"/>
              </a:rPr>
              <a:t>On considère le programme suivant écrit en Python :</a:t>
            </a:r>
          </a:p>
          <a:p>
            <a:pPr marL="0" indent="0">
              <a:buNone/>
            </a:pP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F8A13F2-F42B-4763-A5DA-ED232DFC966D}"/>
              </a:ext>
            </a:extLst>
          </p:cNvPr>
          <p:cNvSpPr txBox="1"/>
          <p:nvPr/>
        </p:nvSpPr>
        <p:spPr>
          <a:xfrm>
            <a:off x="1331640" y="2507994"/>
            <a:ext cx="4570995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6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V_X</a:t>
            </a:r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=[0,1,2,3,4]</a:t>
            </a:r>
          </a:p>
          <a:p>
            <a:r>
              <a:rPr lang="fr-FR" sz="26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P_X</a:t>
            </a:r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=[0.1,0.2,0.3,0.2,0.2]</a:t>
            </a:r>
          </a:p>
          <a:p>
            <a:r>
              <a:rPr lang="fr-FR" sz="26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def</a:t>
            </a:r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Esp( ) :</a:t>
            </a:r>
          </a:p>
          <a:p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E=0</a:t>
            </a:r>
          </a:p>
          <a:p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for i in range(</a:t>
            </a:r>
            <a:r>
              <a:rPr lang="fr-FR" sz="26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len</a:t>
            </a:r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</a:t>
            </a:r>
            <a:r>
              <a:rPr lang="fr-FR" sz="26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V_X</a:t>
            </a:r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)):</a:t>
            </a:r>
          </a:p>
          <a:p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	E=</a:t>
            </a:r>
          </a:p>
          <a:p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return E</a:t>
            </a:r>
            <a:endParaRPr lang="fr-FR" sz="2600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2A3CE8C8-FEA9-41DA-A7E8-E1524203B483}"/>
              </a:ext>
            </a:extLst>
          </p:cNvPr>
          <p:cNvSpPr txBox="1">
            <a:spLocks/>
          </p:cNvSpPr>
          <p:nvPr/>
        </p:nvSpPr>
        <p:spPr>
          <a:xfrm>
            <a:off x="179512" y="5301208"/>
            <a:ext cx="8712968" cy="131578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200" dirty="0">
                <a:latin typeface="+mj-lt"/>
              </a:rPr>
              <a:t>Compléter la ligne pour que ce programme renvoie l’espérance de la variable aléatoire définie par </a:t>
            </a:r>
            <a:r>
              <a:rPr lang="fr-FR" sz="3200" dirty="0" err="1">
                <a:latin typeface="+mj-lt"/>
              </a:rPr>
              <a:t>V_X</a:t>
            </a:r>
            <a:endParaRPr lang="fr-FR" sz="3200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C9E54B5-B09F-48AB-96A8-63DEC9B6E88B}"/>
                  </a:ext>
                </a:extLst>
              </p:cNvPr>
              <p:cNvSpPr txBox="1"/>
              <p:nvPr/>
            </p:nvSpPr>
            <p:spPr>
              <a:xfrm flipH="1">
                <a:off x="3734180" y="4500000"/>
                <a:ext cx="334900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800" b="0" dirty="0">
                    <a:solidFill>
                      <a:srgbClr val="00B050"/>
                    </a:solidFill>
                  </a:rPr>
                  <a:t>E+P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fr-FR" sz="28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fr-FR" sz="2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[</m:t>
                    </m:r>
                    <m:r>
                      <a:rPr lang="fr-FR" sz="2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fr-FR" sz="2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]×</m:t>
                    </m:r>
                    <m:r>
                      <m:rPr>
                        <m:sty m:val="p"/>
                      </m:rPr>
                      <a:rPr lang="fr-FR" sz="28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r>
                      <a:rPr lang="fr-FR" sz="28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fr-FR" sz="28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X</m:t>
                    </m:r>
                    <m:r>
                      <a:rPr lang="fr-FR" sz="2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</m:t>
                    </m:r>
                    <m:r>
                      <a:rPr lang="fr-FR" sz="2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</m:t>
                    </m:r>
                    <m:r>
                      <a:rPr lang="fr-FR" sz="2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endParaRPr lang="fr-FR" sz="28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C9E54B5-B09F-48AB-96A8-63DEC9B6E8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734180" y="4500000"/>
                <a:ext cx="3349001" cy="523220"/>
              </a:xfrm>
              <a:prstGeom prst="rect">
                <a:avLst/>
              </a:prstGeom>
              <a:blipFill>
                <a:blip r:embed="rId2"/>
                <a:stretch>
                  <a:fillRect l="-3825" t="-10465" b="-325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558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971369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000" dirty="0">
                <a:latin typeface="Cambria Math" panose="02040503050406030204" pitchFamily="18" charset="0"/>
                <a:ea typeface="Cambria Math" panose="02040503050406030204" pitchFamily="18" charset="0"/>
              </a:rPr>
              <a:t>On considère le programme suivant écrit en Python :</a:t>
            </a:r>
          </a:p>
          <a:p>
            <a:pPr marL="0" indent="0">
              <a:buNone/>
            </a:pP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F8A13F2-F42B-4763-A5DA-ED232DFC966D}"/>
              </a:ext>
            </a:extLst>
          </p:cNvPr>
          <p:cNvSpPr txBox="1"/>
          <p:nvPr/>
        </p:nvSpPr>
        <p:spPr>
          <a:xfrm>
            <a:off x="827584" y="2522984"/>
            <a:ext cx="4570995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6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V_X</a:t>
            </a:r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=[0,1,2,3,4]</a:t>
            </a:r>
          </a:p>
          <a:p>
            <a:r>
              <a:rPr lang="fr-FR" sz="26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P_X</a:t>
            </a:r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=[0.1,0.2,0.3,0.2,0.2]</a:t>
            </a:r>
          </a:p>
          <a:p>
            <a:r>
              <a:rPr lang="fr-FR" sz="26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def</a:t>
            </a:r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Var ( ) :</a:t>
            </a:r>
          </a:p>
          <a:p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V=0</a:t>
            </a:r>
          </a:p>
          <a:p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for i in range(</a:t>
            </a:r>
            <a:r>
              <a:rPr lang="fr-FR" sz="26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len</a:t>
            </a:r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</a:t>
            </a:r>
            <a:r>
              <a:rPr lang="fr-FR" sz="26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V_X</a:t>
            </a:r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)):</a:t>
            </a:r>
          </a:p>
          <a:p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	V= </a:t>
            </a:r>
          </a:p>
          <a:p>
            <a:r>
              <a:rPr lang="fr-FR" sz="2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return V</a:t>
            </a:r>
            <a:endParaRPr lang="fr-FR" sz="2600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2A3CE8C8-FEA9-41DA-A7E8-E1524203B483}"/>
              </a:ext>
            </a:extLst>
          </p:cNvPr>
          <p:cNvSpPr txBox="1">
            <a:spLocks/>
          </p:cNvSpPr>
          <p:nvPr/>
        </p:nvSpPr>
        <p:spPr>
          <a:xfrm>
            <a:off x="179512" y="5301208"/>
            <a:ext cx="8712968" cy="1315780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200" dirty="0">
                <a:latin typeface="+mj-lt"/>
              </a:rPr>
              <a:t>Compléter la ligne pour que ce programme renvoie la variance de la variable aléatoire définie par </a:t>
            </a:r>
            <a:r>
              <a:rPr lang="fr-FR" sz="3200" dirty="0" err="1">
                <a:latin typeface="+mj-lt"/>
              </a:rPr>
              <a:t>V_X</a:t>
            </a:r>
            <a:r>
              <a:rPr lang="fr-FR" sz="3200" dirty="0">
                <a:latin typeface="+mj-lt"/>
              </a:rPr>
              <a:t>,</a:t>
            </a:r>
          </a:p>
          <a:p>
            <a:pPr marL="0" indent="0">
              <a:buNone/>
            </a:pPr>
            <a:r>
              <a:rPr lang="fr-FR" sz="3200" dirty="0">
                <a:latin typeface="+mj-lt"/>
              </a:rPr>
              <a:t>sachant que l’espérance est 2,6.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E217ECDA-BB21-4866-AF83-A783DF316AD7}"/>
                  </a:ext>
                </a:extLst>
              </p:cNvPr>
              <p:cNvSpPr txBox="1"/>
              <p:nvPr/>
            </p:nvSpPr>
            <p:spPr>
              <a:xfrm flipH="1">
                <a:off x="3276000" y="4500000"/>
                <a:ext cx="526692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28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V</m:t>
                      </m:r>
                      <m:r>
                        <a:rPr lang="fr-FR" sz="28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fr-FR" sz="28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  <m:r>
                        <a:rPr lang="fr-FR" sz="28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_</m:t>
                      </m:r>
                      <m:r>
                        <m:rPr>
                          <m:sty m:val="p"/>
                        </m:rPr>
                        <a:rPr lang="fr-FR" sz="28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fr-FR" sz="28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  <m:r>
                        <m:rPr>
                          <m:sty m:val="p"/>
                        </m:rPr>
                        <a:rPr lang="fr-FR" sz="28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lang="fr-FR" sz="28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]×(</m:t>
                      </m:r>
                      <m:r>
                        <m:rPr>
                          <m:sty m:val="p"/>
                        </m:rPr>
                        <a:rPr lang="fr-FR" sz="2800" b="0" i="0" dirty="0" err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V</m:t>
                      </m:r>
                      <m:r>
                        <a:rPr lang="fr-FR" sz="2800" b="0" i="0" dirty="0" err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_</m:t>
                      </m:r>
                      <m:r>
                        <m:rPr>
                          <m:sty m:val="p"/>
                        </m:rPr>
                        <a:rPr lang="fr-FR" sz="2800" b="0" i="0" dirty="0" err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X</m:t>
                      </m:r>
                      <m:r>
                        <a:rPr lang="fr-FR" sz="28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m:rPr>
                          <m:sty m:val="p"/>
                        </m:rPr>
                        <a:rPr lang="fr-FR" sz="28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i</m:t>
                      </m:r>
                      <m:r>
                        <a:rPr lang="fr-FR" sz="28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]−2,6)∗∗2</m:t>
                      </m:r>
                    </m:oMath>
                  </m:oMathPara>
                </a14:m>
                <a:endParaRPr lang="fr-FR" sz="280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E217ECDA-BB21-4866-AF83-A783DF316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276000" y="4500000"/>
                <a:ext cx="5266927" cy="5232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435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>
            <a:extLst>
              <a:ext uri="{FF2B5EF4-FFF2-40B4-BE49-F238E27FC236}">
                <a16:creationId xmlns:a16="http://schemas.microsoft.com/office/drawing/2014/main" id="{BE1D3F27-B1DB-44C7-BE05-F129205B48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855" y="2059238"/>
            <a:ext cx="7304746" cy="3340761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3D3D5237-9C4C-4038-89F9-F0B97B118A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7544" y="1483381"/>
            <a:ext cx="8229600" cy="150891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r-FR" sz="3200" dirty="0">
                <a:latin typeface="+mj-lt"/>
              </a:rPr>
              <a:t>On a représenté deux variables aléatoires X e</a:t>
            </a:r>
            <a:r>
              <a:rPr lang="fr-FR" sz="3600" dirty="0">
                <a:latin typeface="+mj-lt"/>
              </a:rPr>
              <a:t>t Y.</a:t>
            </a:r>
          </a:p>
          <a:p>
            <a:pPr marL="0" indent="0">
              <a:buNone/>
              <a:tabLst>
                <a:tab pos="7720013" algn="l"/>
              </a:tabLst>
            </a:pPr>
            <a:r>
              <a:rPr lang="fr-FR" sz="3600" dirty="0">
                <a:latin typeface="+mj-lt"/>
              </a:rPr>
              <a:t>X	Y</a:t>
            </a:r>
          </a:p>
          <a:p>
            <a:pPr marL="0" indent="0" algn="ctr">
              <a:buNone/>
            </a:pPr>
            <a:endParaRPr lang="fr-FR" sz="3600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Espace réservé du contenu 7">
                <a:extLst>
                  <a:ext uri="{FF2B5EF4-FFF2-40B4-BE49-F238E27FC236}">
                    <a16:creationId xmlns:a16="http://schemas.microsoft.com/office/drawing/2014/main" id="{FE8A5297-D23E-4C73-B1DA-57D5B1A34DB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1600" y="5400000"/>
                <a:ext cx="7200800" cy="114300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 2"/>
                  <a:buNone/>
                </a:pPr>
                <a:r>
                  <a:rPr lang="fr-FR" sz="3600" dirty="0">
                    <a:solidFill>
                      <a:srgbClr val="00B050"/>
                    </a:solidFill>
                    <a:latin typeface="+mj-lt"/>
                  </a:rPr>
                  <a:t>Espérances : E(X)=E(Y)=6 </a:t>
                </a:r>
              </a:p>
              <a:p>
                <a:pPr marL="0" indent="0">
                  <a:buFont typeface="Wingdings 2"/>
                  <a:buNone/>
                </a:pPr>
                <a:r>
                  <a:rPr lang="fr-FR" sz="3600" dirty="0">
                    <a:solidFill>
                      <a:srgbClr val="FF0000"/>
                    </a:solidFill>
                    <a:latin typeface="+mj-lt"/>
                  </a:rPr>
                  <a:t>Écarts-types :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  <m:d>
                      <m:dPr>
                        <m:ctrlP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</m:d>
                    <m:r>
                      <a:rPr lang="fr-FR" sz="3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fr-FR" sz="3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  <m:r>
                      <a:rPr lang="fr-FR" sz="3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fr-FR" sz="3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𝑌</m:t>
                    </m:r>
                    <m:r>
                      <a:rPr lang="fr-FR" sz="3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fr-FR" sz="3600" dirty="0">
                  <a:solidFill>
                    <a:srgbClr val="FF000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9" name="Espace réservé du contenu 7">
                <a:extLst>
                  <a:ext uri="{FF2B5EF4-FFF2-40B4-BE49-F238E27FC236}">
                    <a16:creationId xmlns:a16="http://schemas.microsoft.com/office/drawing/2014/main" id="{FE8A5297-D23E-4C73-B1DA-57D5B1A34D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5400000"/>
                <a:ext cx="7200800" cy="1143000"/>
              </a:xfrm>
              <a:prstGeom prst="rect">
                <a:avLst/>
              </a:prstGeom>
              <a:blipFill>
                <a:blip r:embed="rId4"/>
                <a:stretch>
                  <a:fillRect l="-2538" t="-8556" b="-3422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1C832A96-F6E4-45AF-B32A-F243D6B2162C}"/>
              </a:ext>
            </a:extLst>
          </p:cNvPr>
          <p:cNvCxnSpPr>
            <a:cxnSpLocks/>
          </p:cNvCxnSpPr>
          <p:nvPr/>
        </p:nvCxnSpPr>
        <p:spPr>
          <a:xfrm>
            <a:off x="2790000" y="1955112"/>
            <a:ext cx="0" cy="3444887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1D30FDB3-CF6D-4D53-8021-404DC3CCCC39}"/>
              </a:ext>
            </a:extLst>
          </p:cNvPr>
          <p:cNvCxnSpPr>
            <a:cxnSpLocks/>
          </p:cNvCxnSpPr>
          <p:nvPr/>
        </p:nvCxnSpPr>
        <p:spPr>
          <a:xfrm>
            <a:off x="6696000" y="2020188"/>
            <a:ext cx="0" cy="3379811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126BA854-6AC4-48FA-9B6C-A5A09AA47F25}"/>
              </a:ext>
            </a:extLst>
          </p:cNvPr>
          <p:cNvCxnSpPr>
            <a:cxnSpLocks/>
          </p:cNvCxnSpPr>
          <p:nvPr/>
        </p:nvCxnSpPr>
        <p:spPr>
          <a:xfrm>
            <a:off x="2476500" y="4797152"/>
            <a:ext cx="583332" cy="0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9C7722AF-2CA3-4F16-B24C-8CBD3AC79077}"/>
              </a:ext>
            </a:extLst>
          </p:cNvPr>
          <p:cNvCxnSpPr>
            <a:cxnSpLocks/>
          </p:cNvCxnSpPr>
          <p:nvPr/>
        </p:nvCxnSpPr>
        <p:spPr>
          <a:xfrm>
            <a:off x="6156176" y="4797152"/>
            <a:ext cx="1152128" cy="0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422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dirty="0"/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3562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12401317"/>
                  </p:ext>
                </p:extLst>
              </p:nvPr>
            </p:nvGraphicFramePr>
            <p:xfrm>
              <a:off x="1602000" y="2529000"/>
              <a:ext cx="594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7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12401317"/>
                  </p:ext>
                </p:extLst>
              </p:nvPr>
            </p:nvGraphicFramePr>
            <p:xfrm>
              <a:off x="1602000" y="2529000"/>
              <a:ext cx="594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1" r="-176056" b="-1100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7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101351" r="-176056" b="-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288510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5503319"/>
                  </p:ext>
                </p:extLst>
              </p:nvPr>
            </p:nvGraphicFramePr>
            <p:xfrm>
              <a:off x="1602000" y="2529000"/>
              <a:ext cx="594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5503319"/>
                  </p:ext>
                </p:extLst>
              </p:nvPr>
            </p:nvGraphicFramePr>
            <p:xfrm>
              <a:off x="1602000" y="2529000"/>
              <a:ext cx="594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1" r="-176056" b="-1100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101351" r="-176056" b="-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47614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7049642"/>
                  </p:ext>
                </p:extLst>
              </p:nvPr>
            </p:nvGraphicFramePr>
            <p:xfrm>
              <a:off x="1602000" y="2529000"/>
              <a:ext cx="594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7049642"/>
                  </p:ext>
                </p:extLst>
              </p:nvPr>
            </p:nvGraphicFramePr>
            <p:xfrm>
              <a:off x="1602000" y="2529000"/>
              <a:ext cx="594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1" r="-176056" b="-1100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101351" r="-176056" b="-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38923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9393919"/>
                  </p:ext>
                </p:extLst>
              </p:nvPr>
            </p:nvGraphicFramePr>
            <p:xfrm>
              <a:off x="972000" y="2529000"/>
              <a:ext cx="7200000" cy="201855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9393919"/>
                  </p:ext>
                </p:extLst>
              </p:nvPr>
            </p:nvGraphicFramePr>
            <p:xfrm>
              <a:off x="972000" y="2529000"/>
              <a:ext cx="7200000" cy="201855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6" r="-234085" b="-1263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111855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80978" r="-234085" b="-16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72816" t="-80978" r="-303398" b="-16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71498" t="-80978" r="-201932" b="-16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371498" t="-80978" r="-101932" b="-16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471498" t="-80978" r="-1932" b="-16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44543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83170000"/>
                  </p:ext>
                </p:extLst>
              </p:nvPr>
            </p:nvGraphicFramePr>
            <p:xfrm>
              <a:off x="972000" y="2529000"/>
              <a:ext cx="7200000" cy="202210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83170000"/>
                  </p:ext>
                </p:extLst>
              </p:nvPr>
            </p:nvGraphicFramePr>
            <p:xfrm>
              <a:off x="972000" y="2529000"/>
              <a:ext cx="7200000" cy="202210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6" r="-234085" b="-1263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1122109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80541" r="-234085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72816" t="-80541" r="-303398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71498" t="-80541" r="-201932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371498" t="-80541" r="-101932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471498" t="-80541" r="-1932" b="-10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012924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altLang="fr-FR" sz="3600" dirty="0"/>
              <a:t>Dans chacun des cas suivants, on donne la loi de probabilité d’une variable aléatoire X. </a:t>
            </a:r>
          </a:p>
          <a:p>
            <a:pPr marL="0" indent="0" algn="ctr">
              <a:buNone/>
            </a:pPr>
            <a:br>
              <a:rPr lang="fr-FR" altLang="fr-FR" sz="3600" dirty="0"/>
            </a:br>
            <a:r>
              <a:rPr lang="fr-FR" altLang="fr-FR" sz="3600" dirty="0"/>
              <a:t>Répondre à la question posée.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381305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2"/>
          </p:nvPr>
        </p:nvSpPr>
        <p:spPr>
          <a:xfrm>
            <a:off x="323528" y="1871576"/>
            <a:ext cx="4248472" cy="471021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Faites tourner la roue !</a:t>
            </a: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</a:pPr>
            <a:r>
              <a:rPr lang="fr-FR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Déterminer le prix de participation pour que le jeu soit équitable.</a:t>
            </a:r>
            <a:endParaRPr lang="fr-FR" sz="3200" dirty="0"/>
          </a:p>
        </p:txBody>
      </p:sp>
      <p:pic>
        <p:nvPicPr>
          <p:cNvPr id="10" name="Espace réservé du contenu 9">
            <a:extLst>
              <a:ext uri="{FF2B5EF4-FFF2-40B4-BE49-F238E27FC236}">
                <a16:creationId xmlns:a16="http://schemas.microsoft.com/office/drawing/2014/main" id="{9F7FAE9A-FE45-4E36-BA5A-8643F9BDE993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87707" y="1988839"/>
            <a:ext cx="3737312" cy="3744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1749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828</TotalTime>
  <Words>860</Words>
  <Application>Microsoft Office PowerPoint</Application>
  <PresentationFormat>Affichage à l'écran (4:3)</PresentationFormat>
  <Paragraphs>222</Paragraphs>
  <Slides>25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30" baseType="lpstr">
      <vt:lpstr>Calibri</vt:lpstr>
      <vt:lpstr>Cambria Math</vt:lpstr>
      <vt:lpstr>Constantia</vt:lpstr>
      <vt:lpstr>Wingdings 2</vt:lpstr>
      <vt:lpstr>Débit</vt:lpstr>
      <vt:lpstr>Variable aléatoire Série 7</vt:lpstr>
      <vt:lpstr>Calculer une espérance mathématique</vt:lpstr>
      <vt:lpstr>Question 1 </vt:lpstr>
      <vt:lpstr>Question 2 </vt:lpstr>
      <vt:lpstr>Question 3 </vt:lpstr>
      <vt:lpstr>Question 4 </vt:lpstr>
      <vt:lpstr>Question 5 </vt:lpstr>
      <vt:lpstr>Présentation PowerPoint</vt:lpstr>
      <vt:lpstr>Question 6 </vt:lpstr>
      <vt:lpstr>Question 7 </vt:lpstr>
      <vt:lpstr>Question 8 </vt:lpstr>
      <vt:lpstr>Question 9 </vt:lpstr>
      <vt:lpstr>Question 10 </vt:lpstr>
      <vt:lpstr>Correction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Fin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variable aléatoire</dc:title>
  <dc:creator>véro</dc:creator>
  <cp:lastModifiedBy>christine coitout</cp:lastModifiedBy>
  <cp:revision>144</cp:revision>
  <dcterms:created xsi:type="dcterms:W3CDTF">2017-06-06T15:31:06Z</dcterms:created>
  <dcterms:modified xsi:type="dcterms:W3CDTF">2021-03-26T20:35:12Z</dcterms:modified>
</cp:coreProperties>
</file>